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59" r:id="rId6"/>
    <p:sldId id="260" r:id="rId7"/>
    <p:sldId id="261" r:id="rId8"/>
    <p:sldId id="262" r:id="rId9"/>
    <p:sldId id="263" r:id="rId10"/>
    <p:sldId id="264" r:id="rId11"/>
    <p:sldId id="265" r:id="rId12"/>
    <p:sldId id="266" r:id="rId13"/>
    <p:sldId id="267" r:id="rId14"/>
    <p:sldId id="268" r:id="rId15"/>
    <p:sldId id="272"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109" d="100"/>
          <a:sy n="109" d="100"/>
        </p:scale>
        <p:origin x="63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3370985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1623828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94C2960-F5A9-42B7-B8E7-8631030232EE}"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57611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7E95BE9-AECF-4273-ABD5-D55BD181E5F0}"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152799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7E95BE9-AECF-4273-ABD5-D55BD181E5F0}"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4C2960-F5A9-42B7-B8E7-8631030232EE}"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468623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47E95BE9-AECF-4273-ABD5-D55BD181E5F0}"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649299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19525944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354386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4256547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E95BE9-AECF-4273-ABD5-D55BD181E5F0}" type="datetimeFigureOut">
              <a:rPr lang="ru-RU" smtClean="0"/>
              <a:t>31.10.2023</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915219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7E95BE9-AECF-4273-ABD5-D55BD181E5F0}"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36153864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7E95BE9-AECF-4273-ABD5-D55BD181E5F0}" type="datetimeFigureOut">
              <a:rPr lang="ru-RU" smtClean="0"/>
              <a:t>31.10.2023</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3218535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7E95BE9-AECF-4273-ABD5-D55BD181E5F0}" type="datetimeFigureOut">
              <a:rPr lang="ru-RU" smtClean="0"/>
              <a:t>31.10.2023</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32921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E95BE9-AECF-4273-ABD5-D55BD181E5F0}" type="datetimeFigureOut">
              <a:rPr lang="ru-RU" smtClean="0"/>
              <a:t>31.10.2023</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3357520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E95BE9-AECF-4273-ABD5-D55BD181E5F0}"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491730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E95BE9-AECF-4273-ABD5-D55BD181E5F0}" type="datetimeFigureOut">
              <a:rPr lang="ru-RU" smtClean="0"/>
              <a:t>31.10.2023</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94C2960-F5A9-42B7-B8E7-8631030232EE}" type="slidenum">
              <a:rPr lang="ru-RU" smtClean="0"/>
              <a:t>‹#›</a:t>
            </a:fld>
            <a:endParaRPr lang="ru-RU"/>
          </a:p>
        </p:txBody>
      </p:sp>
    </p:spTree>
    <p:extLst>
      <p:ext uri="{BB962C8B-B14F-4D97-AF65-F5344CB8AC3E}">
        <p14:creationId xmlns:p14="http://schemas.microsoft.com/office/powerpoint/2010/main" val="1894954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7E95BE9-AECF-4273-ABD5-D55BD181E5F0}" type="datetimeFigureOut">
              <a:rPr lang="ru-RU" smtClean="0"/>
              <a:t>31.10.2023</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94C2960-F5A9-42B7-B8E7-8631030232EE}" type="slidenum">
              <a:rPr lang="ru-RU" smtClean="0"/>
              <a:t>‹#›</a:t>
            </a:fld>
            <a:endParaRPr lang="ru-RU"/>
          </a:p>
        </p:txBody>
      </p:sp>
    </p:spTree>
    <p:extLst>
      <p:ext uri="{BB962C8B-B14F-4D97-AF65-F5344CB8AC3E}">
        <p14:creationId xmlns:p14="http://schemas.microsoft.com/office/powerpoint/2010/main" val="3167764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Entering the civil service. Stages of professionalization of civil servants.</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2314304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fontScale="47500" lnSpcReduction="20000"/>
          </a:bodyPr>
          <a:lstStyle/>
          <a:p>
            <a:r>
              <a:rPr lang="en-US" dirty="0" smtClean="0"/>
              <a:t>The following persons may occupy the administrative public offices of corps “B” without a competition, as decided by the </a:t>
            </a:r>
            <a:r>
              <a:rPr lang="en-US" dirty="0" err="1" smtClean="0"/>
              <a:t>authorised</a:t>
            </a:r>
            <a:r>
              <a:rPr lang="en-US" dirty="0" smtClean="0"/>
              <a:t> commission:</a:t>
            </a:r>
          </a:p>
          <a:p>
            <a:endParaRPr lang="en-US" dirty="0" smtClean="0"/>
          </a:p>
          <a:p>
            <a:r>
              <a:rPr lang="en-US" dirty="0" smtClean="0"/>
              <a:t>      1) serving judges, members of Parliament, full-time members of the </a:t>
            </a:r>
            <a:r>
              <a:rPr lang="en-US" dirty="0" err="1" smtClean="0"/>
              <a:t>maslikhats</a:t>
            </a:r>
            <a:r>
              <a:rPr lang="en-US" dirty="0" smtClean="0"/>
              <a:t>, political civil servants and international civil servants who have been in office for at least six months;</a:t>
            </a:r>
          </a:p>
          <a:p>
            <a:endParaRPr lang="en-US" dirty="0" smtClean="0"/>
          </a:p>
          <a:p>
            <a:r>
              <a:rPr lang="en-US" dirty="0" smtClean="0"/>
              <a:t>      2) international civil servants, judges who have served in their post for at least six months and have terminated their mandate, except those who have ceased to serve for negative reasons;</a:t>
            </a:r>
          </a:p>
          <a:p>
            <a:endParaRPr lang="en-US" dirty="0" smtClean="0"/>
          </a:p>
          <a:p>
            <a:r>
              <a:rPr lang="en-US" dirty="0" smtClean="0"/>
              <a:t>      3) political civil servants who have been in office for at least six months and have terminated their mandate, with the exception of those who terminated their mandate for negative reasons, provided that their positions are classified as political civil servants in keeping with the register of political and administrative civil servants in force at the time of the decision of the competent commission;</a:t>
            </a:r>
          </a:p>
          <a:p>
            <a:endParaRPr lang="en-US" dirty="0" smtClean="0"/>
          </a:p>
          <a:p>
            <a:r>
              <a:rPr lang="en-US" dirty="0" smtClean="0"/>
              <a:t>      4) persons with at least five years' work experience in international, foreign or transnational </a:t>
            </a:r>
            <a:r>
              <a:rPr lang="en-US" dirty="0" err="1" smtClean="0"/>
              <a:t>organisations</a:t>
            </a:r>
            <a:r>
              <a:rPr lang="en-US" dirty="0" smtClean="0"/>
              <a:t>, foreign governmental structures;</a:t>
            </a:r>
          </a:p>
          <a:p>
            <a:endParaRPr lang="en-US" dirty="0" smtClean="0"/>
          </a:p>
          <a:p>
            <a:r>
              <a:rPr lang="en-US" dirty="0" smtClean="0"/>
              <a:t>      5) persons with at least two years' professional experience and who have completed their doctoral studies (PhD, Doctor of Philosophy) at leading foreign institutions of higher education, as determined by the Republican Commission for Overseas Training;</a:t>
            </a:r>
          </a:p>
          <a:p>
            <a:endParaRPr lang="en-US" dirty="0" smtClean="0"/>
          </a:p>
          <a:p>
            <a:r>
              <a:rPr lang="en-US" dirty="0" smtClean="0"/>
              <a:t>6) persons enrolled in the Presidential Youth Talent Pool.</a:t>
            </a:r>
            <a:endParaRPr lang="ru-RU" dirty="0"/>
          </a:p>
        </p:txBody>
      </p:sp>
    </p:spTree>
    <p:extLst>
      <p:ext uri="{BB962C8B-B14F-4D97-AF65-F5344CB8AC3E}">
        <p14:creationId xmlns:p14="http://schemas.microsoft.com/office/powerpoint/2010/main" val="695975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fontScale="62500" lnSpcReduction="20000"/>
          </a:bodyPr>
          <a:lstStyle/>
          <a:p>
            <a:r>
              <a:rPr lang="en-US" dirty="0" smtClean="0"/>
              <a:t> Corps “A” administrative civil servants who meet the established qualification requirements may occupy corps “B” administrative civil posts without a competition, as agreed with the competent authority.</a:t>
            </a:r>
          </a:p>
          <a:p>
            <a:endParaRPr lang="en-US" dirty="0" smtClean="0"/>
          </a:p>
          <a:p>
            <a:r>
              <a:rPr lang="en-US" dirty="0" smtClean="0"/>
              <a:t>Persons enrolled in the regional personnel pool of an oblast, city of republican scale, the capital may take administrative public positions of block "B" of local executive bodies in agreement with the authorized body or its territorial subdivision without holding a competition.</a:t>
            </a:r>
          </a:p>
          <a:p>
            <a:endParaRPr lang="en-US" dirty="0" smtClean="0"/>
          </a:p>
          <a:p>
            <a:r>
              <a:rPr lang="en-US" dirty="0" smtClean="0"/>
              <a:t>      Formation of a regional personnel pool of an oblast, the city of republican scale, the capital and appointment from it shall be carried out in the order determined by the President of the Republic of Kazakhstan.</a:t>
            </a:r>
          </a:p>
          <a:p>
            <a:endParaRPr lang="en-US" dirty="0" smtClean="0"/>
          </a:p>
          <a:p>
            <a:r>
              <a:rPr lang="en-US" dirty="0" err="1" smtClean="0"/>
              <a:t>Akims</a:t>
            </a:r>
            <a:r>
              <a:rPr lang="en-US" dirty="0" smtClean="0"/>
              <a:t> of a city of district significance, a village, settlement, rural district may occupy administrative state positions of corps “B” without a competition in compliance with the legislation of the Republic of Kazakhstan on public service within one year after termination of the term of office by agreement with the authorized body or its territorial division.</a:t>
            </a:r>
          </a:p>
          <a:p>
            <a:endParaRPr lang="en-US" dirty="0" smtClean="0"/>
          </a:p>
          <a:p>
            <a:r>
              <a:rPr lang="en-US" dirty="0" smtClean="0"/>
              <a:t>Persons who have completed the training and passed the qualification exam at the Academy of Justice under the Supreme Court of the Republic of Kazakhstan may take up administrative civil service positions of corps “B” in the </a:t>
            </a:r>
            <a:r>
              <a:rPr lang="en-US" dirty="0" err="1" smtClean="0"/>
              <a:t>authorised</a:t>
            </a:r>
            <a:r>
              <a:rPr lang="en-US" dirty="0" smtClean="0"/>
              <a:t> body for the </a:t>
            </a:r>
            <a:r>
              <a:rPr lang="en-US" dirty="0" err="1" smtClean="0"/>
              <a:t>organisational</a:t>
            </a:r>
            <a:r>
              <a:rPr lang="en-US" dirty="0" smtClean="0"/>
              <a:t> and logistical support of the Supreme Court, local and other courts and in its territorial subdivisions without a competition in compliance with the legislation of the Republic of Kazakhstan on civil service within one year after graduation, in agreement with the </a:t>
            </a:r>
            <a:r>
              <a:rPr lang="en-US" dirty="0" err="1" smtClean="0"/>
              <a:t>authorised</a:t>
            </a:r>
            <a:r>
              <a:rPr lang="en-US" dirty="0" smtClean="0"/>
              <a:t> body or its territorial subdivision.</a:t>
            </a:r>
            <a:endParaRPr lang="ru-RU" dirty="0"/>
          </a:p>
        </p:txBody>
      </p:sp>
    </p:spTree>
    <p:extLst>
      <p:ext uri="{BB962C8B-B14F-4D97-AF65-F5344CB8AC3E}">
        <p14:creationId xmlns:p14="http://schemas.microsoft.com/office/powerpoint/2010/main" val="943943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a:bodyPr>
          <a:lstStyle/>
          <a:p>
            <a:pPr algn="just"/>
            <a:r>
              <a:rPr lang="en-US" dirty="0"/>
              <a:t>  </a:t>
            </a:r>
            <a:r>
              <a:rPr lang="en-US" dirty="0" smtClean="0"/>
              <a:t>Persons </a:t>
            </a:r>
            <a:r>
              <a:rPr lang="en-US" dirty="0"/>
              <a:t>who have completed training in educational organizations under the President of the Republic of Kazakhstan within the framework of the state order for postgraduate education programs with the result of training not lower than the value established by the authorized body may occupy administrative public positions of the “B” corps in local executive bodies, </a:t>
            </a:r>
            <a:r>
              <a:rPr lang="en-US" dirty="0" err="1"/>
              <a:t>maslikhat</a:t>
            </a:r>
            <a:r>
              <a:rPr lang="en-US" dirty="0"/>
              <a:t> office, audit commissions, territorial subdivisions of central state bodies and their departments (except for local executive bodies, the </a:t>
            </a:r>
            <a:r>
              <a:rPr lang="en-US" dirty="0" err="1"/>
              <a:t>maslikhat</a:t>
            </a:r>
            <a:r>
              <a:rPr lang="en-US" dirty="0"/>
              <a:t> office, the audit commission, territorial subdivisions of central state bodies and their departments in the capital and its districts) within one year after graduation in agreement with the authorized body or its territorial subdivision without holding a competition.</a:t>
            </a:r>
            <a:endParaRPr lang="ru-RU" dirty="0"/>
          </a:p>
        </p:txBody>
      </p:sp>
    </p:spTree>
    <p:extLst>
      <p:ext uri="{BB962C8B-B14F-4D97-AF65-F5344CB8AC3E}">
        <p14:creationId xmlns:p14="http://schemas.microsoft.com/office/powerpoint/2010/main" val="2424448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fontScale="62500" lnSpcReduction="20000"/>
          </a:bodyPr>
          <a:lstStyle/>
          <a:p>
            <a:r>
              <a:rPr lang="en-US" dirty="0" smtClean="0"/>
              <a:t>Persons who have completed training in educational institutions within the framework of the state order for higher and (or) postgraduate education programs with the result of training not lower than the value established by the authorized body, within one year after the end of this training, without a competition, may occupy the following administrative state positions of the "B" corps without holding a competition:</a:t>
            </a:r>
          </a:p>
          <a:p>
            <a:endParaRPr lang="en-US" dirty="0" smtClean="0"/>
          </a:p>
          <a:p>
            <a:r>
              <a:rPr lang="en-US" dirty="0" smtClean="0"/>
              <a:t>      1) low-ranking position of the </a:t>
            </a:r>
            <a:r>
              <a:rPr lang="en-US" dirty="0" err="1" smtClean="0"/>
              <a:t>akim</a:t>
            </a:r>
            <a:r>
              <a:rPr lang="en-US" dirty="0" smtClean="0"/>
              <a:t> and </a:t>
            </a:r>
            <a:r>
              <a:rPr lang="en-US" dirty="0" err="1" smtClean="0"/>
              <a:t>maslikhat</a:t>
            </a:r>
            <a:r>
              <a:rPr lang="en-US" dirty="0" smtClean="0"/>
              <a:t> offices of a district of the region or a city of regional significance (except for the city that is an administrative center of the region);</a:t>
            </a:r>
          </a:p>
          <a:p>
            <a:endParaRPr lang="en-US" dirty="0" smtClean="0"/>
          </a:p>
          <a:p>
            <a:r>
              <a:rPr lang="en-US" dirty="0" smtClean="0"/>
              <a:t>      2) a non-leading position of the executive body of a district of the region and a city of regional significance (except for the city that is an administrative center of the region), financed from the local budget;</a:t>
            </a:r>
          </a:p>
          <a:p>
            <a:endParaRPr lang="en-US" dirty="0" smtClean="0"/>
          </a:p>
          <a:p>
            <a:r>
              <a:rPr lang="en-US" dirty="0" smtClean="0"/>
              <a:t>      3) a non-leading position of the </a:t>
            </a:r>
            <a:r>
              <a:rPr lang="en-US" dirty="0" err="1" smtClean="0"/>
              <a:t>akim's</a:t>
            </a:r>
            <a:r>
              <a:rPr lang="en-US" dirty="0" smtClean="0"/>
              <a:t> office of a city of district significance, a village, a township, a rural district;</a:t>
            </a:r>
          </a:p>
          <a:p>
            <a:endParaRPr lang="en-US" dirty="0" smtClean="0"/>
          </a:p>
          <a:p>
            <a:r>
              <a:rPr lang="en-US" dirty="0" smtClean="0"/>
              <a:t>      4) a non-leading position of a territorial subdivision of a central state body and its department in a district of a region or a city of regional significance (except for a city that is an administrative center of the region).</a:t>
            </a:r>
            <a:endParaRPr lang="ru-RU" dirty="0"/>
          </a:p>
        </p:txBody>
      </p:sp>
    </p:spTree>
    <p:extLst>
      <p:ext uri="{BB962C8B-B14F-4D97-AF65-F5344CB8AC3E}">
        <p14:creationId xmlns:p14="http://schemas.microsoft.com/office/powerpoint/2010/main" val="3221694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fontScale="55000" lnSpcReduction="20000"/>
          </a:bodyPr>
          <a:lstStyle/>
          <a:p>
            <a:r>
              <a:rPr lang="en-US" dirty="0" smtClean="0"/>
              <a:t>It is allowed to occupy without holding a competition in agreement with the authorized body of administrative public the positions of corps "B":</a:t>
            </a:r>
          </a:p>
          <a:p>
            <a:endParaRPr lang="en-US" dirty="0" smtClean="0"/>
          </a:p>
          <a:p>
            <a:r>
              <a:rPr lang="en-US" dirty="0" smtClean="0"/>
              <a:t>      1) of the head of an independent structural subdivision of the central state body;</a:t>
            </a:r>
          </a:p>
          <a:p>
            <a:endParaRPr lang="en-US" dirty="0" smtClean="0"/>
          </a:p>
          <a:p>
            <a:r>
              <a:rPr lang="en-US" dirty="0" smtClean="0"/>
              <a:t>      2) of the head of the territorial subdivision of the central state body and its department in the region, the city of republican significance, the capital;</a:t>
            </a:r>
          </a:p>
          <a:p>
            <a:endParaRPr lang="en-US" dirty="0" smtClean="0"/>
          </a:p>
          <a:p>
            <a:r>
              <a:rPr lang="en-US" dirty="0" smtClean="0"/>
              <a:t>      3) of the head of the executive body of the region, the city of republican significance, the capital, financed from the regional budget, the budgets of the city of republican significance, the capital;</a:t>
            </a:r>
          </a:p>
          <a:p>
            <a:endParaRPr lang="en-US" dirty="0" smtClean="0"/>
          </a:p>
          <a:p>
            <a:r>
              <a:rPr lang="en-US" dirty="0" smtClean="0"/>
              <a:t>      4) of the deputy head of the department of the central state body;</a:t>
            </a:r>
          </a:p>
          <a:p>
            <a:endParaRPr lang="en-US" dirty="0" smtClean="0"/>
          </a:p>
          <a:p>
            <a:r>
              <a:rPr lang="en-US" dirty="0" smtClean="0"/>
              <a:t>      5) of the deputy head of the authorized body for organizational and logistical support of the activities of the Supreme Court;</a:t>
            </a:r>
          </a:p>
          <a:p>
            <a:endParaRPr lang="en-US" dirty="0" smtClean="0"/>
          </a:p>
          <a:p>
            <a:r>
              <a:rPr lang="en-US" dirty="0" smtClean="0"/>
              <a:t>      6) of the deputy head of the Office of the Supreme Judicial Council of the Republic of Kazakhstan.</a:t>
            </a:r>
            <a:endParaRPr lang="ru-RU" dirty="0"/>
          </a:p>
        </p:txBody>
      </p:sp>
    </p:spTree>
    <p:extLst>
      <p:ext uri="{BB962C8B-B14F-4D97-AF65-F5344CB8AC3E}">
        <p14:creationId xmlns:p14="http://schemas.microsoft.com/office/powerpoint/2010/main" val="2157627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fontScale="92500" lnSpcReduction="20000"/>
          </a:bodyPr>
          <a:lstStyle/>
          <a:p>
            <a:r>
              <a:rPr lang="en-US" dirty="0" smtClean="0"/>
              <a:t>Citizens entering or newly entering the public service undergo the following selection stages:</a:t>
            </a:r>
          </a:p>
          <a:p>
            <a:r>
              <a:rPr lang="en-US" dirty="0" smtClean="0"/>
              <a:t>testing for knowledge of the state language and legislation of the Republic of Kazakhstan;</a:t>
            </a:r>
          </a:p>
          <a:p>
            <a:r>
              <a:rPr lang="en-US" dirty="0" smtClean="0"/>
              <a:t>testing to assess personal qualities;</a:t>
            </a:r>
          </a:p>
          <a:p>
            <a:r>
              <a:rPr lang="en-US" dirty="0" smtClean="0"/>
              <a:t>competition for an administrative government position.</a:t>
            </a:r>
          </a:p>
          <a:p>
            <a:r>
              <a:rPr lang="en-US" dirty="0" smtClean="0"/>
              <a:t>Testing for knowledge of the state language and legislation of the Republic of Kazakhstan and assess personal qualities. These tests can be taken in advance and are valid for 1 year.</a:t>
            </a:r>
          </a:p>
          <a:p>
            <a:r>
              <a:rPr lang="en-US" dirty="0" smtClean="0"/>
              <a:t>Persons who have expressed a desire to participate in the general competition submit documents to the government body that announced the competition by hand, by mail or electronically to the email address specified in the announcement or through the e-government portal “E-</a:t>
            </a:r>
            <a:r>
              <a:rPr lang="en-US" dirty="0" err="1" smtClean="0"/>
              <a:t>gov</a:t>
            </a:r>
            <a:r>
              <a:rPr lang="en-US" dirty="0" smtClean="0"/>
              <a:t>” within the deadline for accepting documents.</a:t>
            </a:r>
            <a:endParaRPr lang="ru-RU" dirty="0"/>
          </a:p>
        </p:txBody>
      </p:sp>
    </p:spTree>
    <p:extLst>
      <p:ext uri="{BB962C8B-B14F-4D97-AF65-F5344CB8AC3E}">
        <p14:creationId xmlns:p14="http://schemas.microsoft.com/office/powerpoint/2010/main" val="1354198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Thank you for attention!</a:t>
            </a:r>
            <a:endParaRPr lang="ru-RU" dirty="0"/>
          </a:p>
        </p:txBody>
      </p:sp>
      <p:sp>
        <p:nvSpPr>
          <p:cNvPr id="3" name="Текст 2"/>
          <p:cNvSpPr>
            <a:spLocks noGrp="1"/>
          </p:cNvSpPr>
          <p:nvPr>
            <p:ph type="body" idx="1"/>
          </p:nvPr>
        </p:nvSpPr>
        <p:spPr/>
        <p:txBody>
          <a:bodyPr/>
          <a:lstStyle/>
          <a:p>
            <a:endParaRPr lang="ru-RU"/>
          </a:p>
        </p:txBody>
      </p:sp>
    </p:spTree>
    <p:extLst>
      <p:ext uri="{BB962C8B-B14F-4D97-AF65-F5344CB8AC3E}">
        <p14:creationId xmlns:p14="http://schemas.microsoft.com/office/powerpoint/2010/main" val="3491477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Content</a:t>
            </a:r>
            <a:endParaRPr lang="ru-RU" dirty="0"/>
          </a:p>
        </p:txBody>
      </p:sp>
      <p:sp>
        <p:nvSpPr>
          <p:cNvPr id="3" name="Объект 2"/>
          <p:cNvSpPr>
            <a:spLocks noGrp="1"/>
          </p:cNvSpPr>
          <p:nvPr>
            <p:ph idx="1"/>
          </p:nvPr>
        </p:nvSpPr>
        <p:spPr/>
        <p:txBody>
          <a:bodyPr/>
          <a:lstStyle/>
          <a:p>
            <a:r>
              <a:rPr lang="en-US" dirty="0"/>
              <a:t>Requirements to entering the civil </a:t>
            </a:r>
            <a:r>
              <a:rPr lang="en-US" dirty="0" smtClean="0"/>
              <a:t>service;</a:t>
            </a:r>
          </a:p>
          <a:p>
            <a:r>
              <a:rPr lang="en-US" dirty="0" smtClean="0"/>
              <a:t>Admission to the political civil service;</a:t>
            </a:r>
          </a:p>
          <a:p>
            <a:r>
              <a:rPr lang="en-US" dirty="0" smtClean="0"/>
              <a:t>Admission to the administrative civil service.</a:t>
            </a:r>
            <a:endParaRPr lang="ru-RU" dirty="0"/>
          </a:p>
        </p:txBody>
      </p:sp>
    </p:spTree>
    <p:extLst>
      <p:ext uri="{BB962C8B-B14F-4D97-AF65-F5344CB8AC3E}">
        <p14:creationId xmlns:p14="http://schemas.microsoft.com/office/powerpoint/2010/main" val="2260151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Requirements to entering the civil service</a:t>
            </a:r>
            <a:endParaRPr lang="ru-RU" dirty="0"/>
          </a:p>
        </p:txBody>
      </p:sp>
      <p:sp>
        <p:nvSpPr>
          <p:cNvPr id="3" name="Объект 2"/>
          <p:cNvSpPr>
            <a:spLocks noGrp="1"/>
          </p:cNvSpPr>
          <p:nvPr>
            <p:ph idx="1"/>
          </p:nvPr>
        </p:nvSpPr>
        <p:spPr/>
        <p:txBody>
          <a:bodyPr/>
          <a:lstStyle/>
          <a:p>
            <a:r>
              <a:rPr lang="en-US" dirty="0" smtClean="0"/>
              <a:t>The process of entering the civil service takes place in several stages, united under the concept of competition. If open vacant positions appear in a government agency, a competitive selection of candidates is carried out.</a:t>
            </a:r>
          </a:p>
          <a:p>
            <a:r>
              <a:rPr lang="en-US" dirty="0" smtClean="0"/>
              <a:t>Information about vacant positions is posted on the Internet resources of government bodies that announced the competition and the Agency of the Republic of Kazakhstan for Civil Service Affairs (gov.kz/</a:t>
            </a:r>
            <a:r>
              <a:rPr lang="en-US" dirty="0" err="1" smtClean="0"/>
              <a:t>memleket</a:t>
            </a:r>
            <a:r>
              <a:rPr lang="en-US" dirty="0" smtClean="0"/>
              <a:t>/entities/</a:t>
            </a:r>
            <a:r>
              <a:rPr lang="en-US" dirty="0" err="1" smtClean="0"/>
              <a:t>qyzmet</a:t>
            </a:r>
            <a:r>
              <a:rPr lang="en-US" dirty="0" smtClean="0"/>
              <a:t>). Publication of advertisements is also permitted in periodicals.</a:t>
            </a:r>
            <a:endParaRPr lang="ru-RU" dirty="0"/>
          </a:p>
        </p:txBody>
      </p:sp>
    </p:spTree>
    <p:extLst>
      <p:ext uri="{BB962C8B-B14F-4D97-AF65-F5344CB8AC3E}">
        <p14:creationId xmlns:p14="http://schemas.microsoft.com/office/powerpoint/2010/main" val="4127896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Requirements to entering the civil service</a:t>
            </a:r>
            <a:endParaRPr lang="ru-RU" dirty="0"/>
          </a:p>
        </p:txBody>
      </p:sp>
      <p:sp>
        <p:nvSpPr>
          <p:cNvPr id="3" name="Объект 2"/>
          <p:cNvSpPr>
            <a:spLocks noGrp="1"/>
          </p:cNvSpPr>
          <p:nvPr>
            <p:ph idx="1"/>
          </p:nvPr>
        </p:nvSpPr>
        <p:spPr/>
        <p:txBody>
          <a:bodyPr>
            <a:normAutofit/>
          </a:bodyPr>
          <a:lstStyle/>
          <a:p>
            <a:pPr algn="just" fontAlgn="base"/>
            <a:r>
              <a:rPr lang="en-US" dirty="0" smtClean="0"/>
              <a:t> According to the </a:t>
            </a:r>
            <a:r>
              <a:rPr lang="en-US" dirty="0" smtClean="0"/>
              <a:t>Law of the Republic of Kazakhstan dated 23 November 2015 № 416-IV LRK </a:t>
            </a:r>
            <a:r>
              <a:rPr lang="en-US" dirty="0" smtClean="0"/>
              <a:t>On </a:t>
            </a:r>
            <a:r>
              <a:rPr lang="en-US" dirty="0"/>
              <a:t>the civil service of the Republic of </a:t>
            </a:r>
            <a:r>
              <a:rPr lang="en-US" dirty="0" smtClean="0"/>
              <a:t>Kazakhstan, citizens of the Republic of Kazakhstan who meet qualification requirements and have competencies, health and educational background allowing to perform official duties entrusted to them and who haven’t reached the retirement age established by the law of the Republic of Kazakhstan are eligible for the civil service.</a:t>
            </a:r>
          </a:p>
          <a:p>
            <a:pPr algn="just"/>
            <a:r>
              <a:rPr lang="en-US" dirty="0" smtClean="0"/>
              <a:t>The age limit, stipulated in part one of this paragraph, does not apply to political civil service positions, the terms of powers for which are established by the Constitution and laws of the Republic of Kazakhstan.</a:t>
            </a:r>
            <a:endParaRPr lang="ru-RU" dirty="0"/>
          </a:p>
        </p:txBody>
      </p:sp>
    </p:spTree>
    <p:extLst>
      <p:ext uri="{BB962C8B-B14F-4D97-AF65-F5344CB8AC3E}">
        <p14:creationId xmlns:p14="http://schemas.microsoft.com/office/powerpoint/2010/main" val="1325841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Requirements to entering the civil service</a:t>
            </a:r>
            <a:endParaRPr lang="ru-RU" dirty="0"/>
          </a:p>
        </p:txBody>
      </p:sp>
      <p:sp>
        <p:nvSpPr>
          <p:cNvPr id="3" name="Объект 2"/>
          <p:cNvSpPr>
            <a:spLocks noGrp="1"/>
          </p:cNvSpPr>
          <p:nvPr>
            <p:ph idx="1"/>
          </p:nvPr>
        </p:nvSpPr>
        <p:spPr/>
        <p:txBody>
          <a:bodyPr>
            <a:normAutofit fontScale="85000" lnSpcReduction="10000"/>
          </a:bodyPr>
          <a:lstStyle/>
          <a:p>
            <a:pPr fontAlgn="base"/>
            <a:r>
              <a:rPr lang="en-US" b="0" dirty="0" smtClean="0">
                <a:solidFill>
                  <a:srgbClr val="000000"/>
                </a:solidFill>
                <a:effectLst/>
                <a:latin typeface="Courier New" panose="02070309020205020404" pitchFamily="49" charset="0"/>
              </a:rPr>
              <a:t>      No discrimination in admission to the civil service is permitted for the reasons of birth, social, official and property status, sex, race, nationality, language, relation to religion, beliefs, place of residence or any other circumstances.</a:t>
            </a:r>
          </a:p>
          <a:p>
            <a:pPr fontAlgn="base"/>
            <a:r>
              <a:rPr lang="en-US" b="0" dirty="0" smtClean="0">
                <a:solidFill>
                  <a:srgbClr val="000000"/>
                </a:solidFill>
                <a:effectLst/>
                <a:latin typeface="Courier New" panose="02070309020205020404" pitchFamily="49" charset="0"/>
              </a:rPr>
              <a:t>      Restrictions on persons’ admission to law enforcement bodies are established by the laws of the Republic of Kazakhstan.</a:t>
            </a:r>
          </a:p>
          <a:p>
            <a:pPr fontAlgn="base"/>
            <a:r>
              <a:rPr lang="en-US" b="0" dirty="0" smtClean="0">
                <a:solidFill>
                  <a:srgbClr val="000000"/>
                </a:solidFill>
                <a:effectLst/>
                <a:latin typeface="Courier New" panose="02070309020205020404" pitchFamily="49" charset="0"/>
              </a:rPr>
              <a:t>      Persons entering the civil service and their spouses shall submit a declaration of assets and liabilities to the state revenue authorities under the procedure established by the tax legislation of the Republic of Kazakhstan and within the time limits established by the Law of the Republic of Kazakhstan “On Combatting Corruption”.</a:t>
            </a:r>
          </a:p>
          <a:p>
            <a:pPr fontAlgn="base"/>
            <a:r>
              <a:rPr lang="en-US" b="0" dirty="0" smtClean="0">
                <a:solidFill>
                  <a:srgbClr val="000000"/>
                </a:solidFill>
                <a:effectLst/>
                <a:latin typeface="Courier New" panose="02070309020205020404" pitchFamily="49" charset="0"/>
              </a:rPr>
              <a:t>      Persons who have entered the civil service and their spouses shall be obliged to submit personal declarations to the state revenue authorities in the manner and within the time limits prescribed by the tax legislation of the Republic of Kazakhstan.</a:t>
            </a:r>
          </a:p>
          <a:p>
            <a:endParaRPr lang="ru-RU" dirty="0"/>
          </a:p>
        </p:txBody>
      </p:sp>
    </p:spTree>
    <p:extLst>
      <p:ext uri="{BB962C8B-B14F-4D97-AF65-F5344CB8AC3E}">
        <p14:creationId xmlns:p14="http://schemas.microsoft.com/office/powerpoint/2010/main" val="2401730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Requirements to entering the civil service</a:t>
            </a:r>
            <a:endParaRPr lang="ru-RU" dirty="0"/>
          </a:p>
        </p:txBody>
      </p:sp>
      <p:sp>
        <p:nvSpPr>
          <p:cNvPr id="3" name="Объект 2"/>
          <p:cNvSpPr>
            <a:spLocks noGrp="1"/>
          </p:cNvSpPr>
          <p:nvPr>
            <p:ph idx="1"/>
          </p:nvPr>
        </p:nvSpPr>
        <p:spPr/>
        <p:txBody>
          <a:bodyPr>
            <a:normAutofit fontScale="70000" lnSpcReduction="20000"/>
          </a:bodyPr>
          <a:lstStyle/>
          <a:p>
            <a:r>
              <a:rPr lang="en-US" dirty="0" smtClean="0"/>
              <a:t> Citizens applying for administrative civil service positions shall meet the established qualification requirements.</a:t>
            </a:r>
          </a:p>
          <a:p>
            <a:endParaRPr lang="en-US" dirty="0" smtClean="0"/>
          </a:p>
          <a:p>
            <a:r>
              <a:rPr lang="en-US" dirty="0" smtClean="0"/>
              <a:t>Qualification requirements may be established for certain political public offices by decision of the President of the Republic of Kazakhstan.</a:t>
            </a:r>
          </a:p>
          <a:p>
            <a:endParaRPr lang="en-US" dirty="0" smtClean="0"/>
          </a:p>
          <a:p>
            <a:r>
              <a:rPr lang="en-US" dirty="0" smtClean="0"/>
              <a:t>Special qualification requirements to corps “A” administrative civil service positions are approved by the President of the Republic of Kazakhstan.</a:t>
            </a:r>
          </a:p>
          <a:p>
            <a:endParaRPr lang="en-US" dirty="0" smtClean="0"/>
          </a:p>
          <a:p>
            <a:r>
              <a:rPr lang="en-US" dirty="0" smtClean="0"/>
              <a:t>Qualification requirements to corps “B” administrative civil service positions are developed with account of main activities of a state body and its structural units, official powers of administrative civil servants.</a:t>
            </a:r>
          </a:p>
          <a:p>
            <a:endParaRPr lang="en-US" dirty="0" smtClean="0"/>
          </a:p>
          <a:p>
            <a:r>
              <a:rPr lang="en-US" dirty="0" smtClean="0"/>
              <a:t>      Qualification requirements for administrative public positions of corps “B” shall be approved by an official (body) entitled to appoint to public positions, in agreement with the authorized body or its territorial subdivision, on the basis of standard qualification requirements for administrative public positions.</a:t>
            </a:r>
            <a:endParaRPr lang="ru-RU" dirty="0"/>
          </a:p>
        </p:txBody>
      </p:sp>
    </p:spTree>
    <p:extLst>
      <p:ext uri="{BB962C8B-B14F-4D97-AF65-F5344CB8AC3E}">
        <p14:creationId xmlns:p14="http://schemas.microsoft.com/office/powerpoint/2010/main" val="2292705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political civil service</a:t>
            </a:r>
            <a:endParaRPr lang="ru-RU" dirty="0"/>
          </a:p>
        </p:txBody>
      </p:sp>
      <p:sp>
        <p:nvSpPr>
          <p:cNvPr id="3" name="Объект 2"/>
          <p:cNvSpPr>
            <a:spLocks noGrp="1"/>
          </p:cNvSpPr>
          <p:nvPr>
            <p:ph idx="1"/>
          </p:nvPr>
        </p:nvSpPr>
        <p:spPr/>
        <p:txBody>
          <a:bodyPr>
            <a:normAutofit fontScale="85000" lnSpcReduction="10000"/>
          </a:bodyPr>
          <a:lstStyle/>
          <a:p>
            <a:r>
              <a:rPr lang="en-US" dirty="0" smtClean="0"/>
              <a:t>Citizens enter the political civil service as a result of appointment or selection, and also in other cases in the manner and under conditions prescribed by the legislation of the Republic of Kazakhstan.</a:t>
            </a:r>
          </a:p>
          <a:p>
            <a:endParaRPr lang="en-US" dirty="0" smtClean="0"/>
          </a:p>
          <a:p>
            <a:r>
              <a:rPr lang="en-US" dirty="0" smtClean="0"/>
              <a:t>Admission to political public position is subject to the approval required for occupying this position in cases provided for by laws and other regulatory legal acts of the Republic of Kazakhstan, and obtaining positive results of the background check.</a:t>
            </a:r>
          </a:p>
          <a:p>
            <a:endParaRPr lang="en-US" dirty="0" smtClean="0"/>
          </a:p>
          <a:p>
            <a:r>
              <a:rPr lang="en-US" dirty="0" smtClean="0"/>
              <a:t>      Candidates for a political public office must meet the qualification requirements for this position, in their existence.</a:t>
            </a:r>
          </a:p>
          <a:p>
            <a:endParaRPr lang="en-US" dirty="0" smtClean="0"/>
          </a:p>
          <a:p>
            <a:r>
              <a:rPr lang="en-US" dirty="0" smtClean="0"/>
              <a:t>      Appointment (election) to a political public position of a political civil servant, who within a year before the appointment (election) resigned for a corruption crime committed by a directly subordinate employee, is not allowed.</a:t>
            </a:r>
            <a:endParaRPr lang="ru-RU" dirty="0"/>
          </a:p>
        </p:txBody>
      </p:sp>
    </p:spTree>
    <p:extLst>
      <p:ext uri="{BB962C8B-B14F-4D97-AF65-F5344CB8AC3E}">
        <p14:creationId xmlns:p14="http://schemas.microsoft.com/office/powerpoint/2010/main" val="25184461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political civil service</a:t>
            </a:r>
            <a:endParaRPr lang="ru-RU" dirty="0"/>
          </a:p>
        </p:txBody>
      </p:sp>
      <p:sp>
        <p:nvSpPr>
          <p:cNvPr id="3" name="Объект 2"/>
          <p:cNvSpPr>
            <a:spLocks noGrp="1"/>
          </p:cNvSpPr>
          <p:nvPr>
            <p:ph idx="1"/>
          </p:nvPr>
        </p:nvSpPr>
        <p:spPr/>
        <p:txBody>
          <a:bodyPr/>
          <a:lstStyle/>
          <a:p>
            <a:r>
              <a:rPr lang="en-US" dirty="0" smtClean="0"/>
              <a:t>The President of the Republic of Kazakhstan may set additional requirements to admission to the political civil service.</a:t>
            </a:r>
          </a:p>
          <a:p>
            <a:endParaRPr lang="en-US" dirty="0" smtClean="0"/>
          </a:p>
          <a:p>
            <a:r>
              <a:rPr lang="en-US" dirty="0" smtClean="0"/>
              <a:t>Political civil servants are prohibited from concurrent holding of administrative civil service positions.</a:t>
            </a:r>
            <a:endParaRPr lang="ru-RU" dirty="0"/>
          </a:p>
        </p:txBody>
      </p:sp>
    </p:spTree>
    <p:extLst>
      <p:ext uri="{BB962C8B-B14F-4D97-AF65-F5344CB8AC3E}">
        <p14:creationId xmlns:p14="http://schemas.microsoft.com/office/powerpoint/2010/main" val="3698798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Admission to the administrative civil service</a:t>
            </a:r>
            <a:endParaRPr lang="ru-RU" dirty="0"/>
          </a:p>
        </p:txBody>
      </p:sp>
      <p:sp>
        <p:nvSpPr>
          <p:cNvPr id="3" name="Объект 2"/>
          <p:cNvSpPr>
            <a:spLocks noGrp="1"/>
          </p:cNvSpPr>
          <p:nvPr>
            <p:ph idx="1"/>
          </p:nvPr>
        </p:nvSpPr>
        <p:spPr/>
        <p:txBody>
          <a:bodyPr>
            <a:normAutofit fontScale="77500" lnSpcReduction="20000"/>
          </a:bodyPr>
          <a:lstStyle/>
          <a:p>
            <a:r>
              <a:rPr lang="en-US" dirty="0" smtClean="0"/>
              <a:t>An administrative civil service position is taken up on a competitive basis, except for cases stipulated by this Law, and also in the event of appointment by local representative bodies or selection in accordance with the laws of the Republic of Kazakhstan.</a:t>
            </a:r>
          </a:p>
          <a:p>
            <a:endParaRPr lang="en-US" dirty="0" smtClean="0"/>
          </a:p>
          <a:p>
            <a:r>
              <a:rPr lang="en-US" dirty="0" smtClean="0"/>
              <a:t> Appointment of citizens entering the civil service for the first time or re-entering it after the termination of the civil service is made subsequent to positive results of a background check.</a:t>
            </a:r>
          </a:p>
          <a:p>
            <a:endParaRPr lang="en-US" dirty="0" smtClean="0"/>
          </a:p>
          <a:p>
            <a:r>
              <a:rPr lang="en-US" dirty="0" smtClean="0"/>
              <a:t>A civil servant is not considered to have re-entered the public service after its termination if he holds a public service position no later than the next working day after his dismissal from his previous position.</a:t>
            </a:r>
          </a:p>
          <a:p>
            <a:endParaRPr lang="en-US" dirty="0" smtClean="0"/>
          </a:p>
          <a:p>
            <a:r>
              <a:rPr lang="en-US" dirty="0" smtClean="0"/>
              <a:t>      In this case, the requirements for mandatory passage of a special verification, establishment of a probationary period and submission of a declaration of income and property belonging to him on the basis of the right of ownership do not apply to a civil servant.</a:t>
            </a:r>
            <a:endParaRPr lang="ru-RU" dirty="0"/>
          </a:p>
        </p:txBody>
      </p:sp>
    </p:spTree>
    <p:extLst>
      <p:ext uri="{BB962C8B-B14F-4D97-AF65-F5344CB8AC3E}">
        <p14:creationId xmlns:p14="http://schemas.microsoft.com/office/powerpoint/2010/main" val="22403098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25</TotalTime>
  <Words>1835</Words>
  <Application>Microsoft Office PowerPoint</Application>
  <PresentationFormat>Широкоэкранный</PresentationFormat>
  <Paragraphs>104</Paragraphs>
  <Slides>16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Century Gothic</vt:lpstr>
      <vt:lpstr>Courier New</vt:lpstr>
      <vt:lpstr>Wingdings 3</vt:lpstr>
      <vt:lpstr>Легкий дым</vt:lpstr>
      <vt:lpstr>Entering the civil service. Stages of professionalization of civil servants.</vt:lpstr>
      <vt:lpstr>Content</vt:lpstr>
      <vt:lpstr>Requirements to entering the civil service</vt:lpstr>
      <vt:lpstr>Requirements to entering the civil service</vt:lpstr>
      <vt:lpstr>Requirements to entering the civil service</vt:lpstr>
      <vt:lpstr>Requirements to entering the civil service</vt:lpstr>
      <vt:lpstr>Admission to the political civil service</vt:lpstr>
      <vt:lpstr>Admission to the political civil service</vt:lpstr>
      <vt:lpstr>Admission to the administrative civil service</vt:lpstr>
      <vt:lpstr>Admission to the administrative civil service</vt:lpstr>
      <vt:lpstr>Admission to the administrative civil service</vt:lpstr>
      <vt:lpstr>Admission to the administrative civil service</vt:lpstr>
      <vt:lpstr>Admission to the administrative civil service</vt:lpstr>
      <vt:lpstr>Admission to the administrative civil service</vt:lpstr>
      <vt:lpstr>Admission to the administrative civil service</vt:lpstr>
      <vt:lpstr>Thank you for attention!</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Entering the civil service. Stages of professionalization of civil servants.</dc:title>
  <dc:creator>Digital Center</dc:creator>
  <cp:lastModifiedBy>Digital Center</cp:lastModifiedBy>
  <cp:revision>5</cp:revision>
  <dcterms:created xsi:type="dcterms:W3CDTF">2023-10-31T03:21:06Z</dcterms:created>
  <dcterms:modified xsi:type="dcterms:W3CDTF">2023-10-31T03:46:49Z</dcterms:modified>
</cp:coreProperties>
</file>